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5" r:id="rId4"/>
    <p:sldId id="264" r:id="rId5"/>
    <p:sldId id="266" r:id="rId6"/>
    <p:sldId id="267" r:id="rId7"/>
    <p:sldId id="268" r:id="rId8"/>
    <p:sldId id="269" r:id="rId9"/>
    <p:sldId id="270" r:id="rId10"/>
    <p:sldId id="271" r:id="rId11"/>
    <p:sldId id="272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CF233C-AAD6-1B07-D826-325EA651DC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BCD041C-FD3A-7FD9-1785-7F7D9CDAE8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B34EC3B-0A8F-E14D-0151-234C5B62F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7F78D-F1C1-49AE-9128-628D3315EF29}" type="datetimeFigureOut">
              <a:rPr lang="nl-NL" smtClean="0"/>
              <a:t>2-6-2022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0C501E9-8217-D861-6EAB-2CE44ED73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55D6EA9-5EE5-2B6F-A9A7-D042CF4F1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4434-D9E9-47B4-84CA-81A3AD417D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7408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C5FC4B-0985-1746-BEFC-E5E9DF7AA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EDA122D-2695-A451-56AD-1A589AE574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FE7CEF8-C2C9-257F-21D5-63D3D7721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7F78D-F1C1-49AE-9128-628D3315EF29}" type="datetimeFigureOut">
              <a:rPr lang="nl-NL" smtClean="0"/>
              <a:t>2-6-2022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20A0D38-8D58-13B6-969B-00DE60DC4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1605C8D-DE96-3DE3-6065-972178BA8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4434-D9E9-47B4-84CA-81A3AD417D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1288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9A560D3-AD99-9414-958A-9347FA5665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3A83FC2-7CF6-BB29-D612-FF1AC83DE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F2248F4-B505-A652-99E0-D23F809BA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7F78D-F1C1-49AE-9128-628D3315EF29}" type="datetimeFigureOut">
              <a:rPr lang="nl-NL" smtClean="0"/>
              <a:t>2-6-2022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0DB6987-BF9B-0C9B-522D-9A5B6CC7C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8F8A886-EB01-9B90-1C67-AB200AF20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4434-D9E9-47B4-84CA-81A3AD417D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1721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373100-9820-A28E-4358-2643A666C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5007195-B57F-CBE5-D4B6-4092936AB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7EBBF9F-7ABD-7553-DFEB-97A609D20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7F78D-F1C1-49AE-9128-628D3315EF29}" type="datetimeFigureOut">
              <a:rPr lang="nl-NL" smtClean="0"/>
              <a:t>2-6-2022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283BFAA-9B92-AB03-FC9A-45297DFEA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BAA1596-3080-97DE-28D3-031E50312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4434-D9E9-47B4-84CA-81A3AD417D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1039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2B3BEE-B370-8B49-AE56-540A2BF88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219B567-9BAC-04F4-6395-A2AC1AB2C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B8AC392-66E8-0B90-4D9C-600620F06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7F78D-F1C1-49AE-9128-628D3315EF29}" type="datetimeFigureOut">
              <a:rPr lang="nl-NL" smtClean="0"/>
              <a:t>2-6-2022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4F4D413-A8EA-EB0B-9DCE-DC16DEF28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0309C06-15FB-138D-5721-A30876E82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4434-D9E9-47B4-84CA-81A3AD417D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6098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7BEFA3-C1AE-8E3D-2843-F4A31B25A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5CD316-7F14-C1F6-DC7C-E7EDF25821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F62EBCA-CE6C-6D49-488F-5A25120B02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BB69E3E-D32E-C18B-8102-82FCC4961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7F78D-F1C1-49AE-9128-628D3315EF29}" type="datetimeFigureOut">
              <a:rPr lang="nl-NL" smtClean="0"/>
              <a:t>2-6-2022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1F83346-5907-D7AA-3E7A-E5B2BAB6D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C4DD9AB-D17C-6EE3-3A13-9C5F63DA7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4434-D9E9-47B4-84CA-81A3AD417D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9909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F26A8D-3822-117B-3553-2C49568FA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E11670B-B0ED-AC3C-DC29-6CAC009D0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6C70788-B8D9-43ED-6F8D-587C5949C3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4BCEE51-E337-3B28-17FC-7ED3EA2865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27E141E-B224-7DAB-24EE-5663879A7D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8274574-5C91-F334-484F-791FD2801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7F78D-F1C1-49AE-9128-628D3315EF29}" type="datetimeFigureOut">
              <a:rPr lang="nl-NL" smtClean="0"/>
              <a:t>2-6-2022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DD4433D-4532-D985-2938-88BABE6E8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6DBAE1F-459E-445C-33F4-2C5811219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4434-D9E9-47B4-84CA-81A3AD417D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6914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A01C4B-2D89-234A-00BB-AFD5C0883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16FB8BB-4568-33AE-D056-E94C4266D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7F78D-F1C1-49AE-9128-628D3315EF29}" type="datetimeFigureOut">
              <a:rPr lang="nl-NL" smtClean="0"/>
              <a:t>2-6-2022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A2EF678-0697-AE56-E474-EAA650E7F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ED3DE77-372F-DAD2-D533-7DC071639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4434-D9E9-47B4-84CA-81A3AD417D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8230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F18AB03-5C14-8D55-C696-A23BCE56D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7F78D-F1C1-49AE-9128-628D3315EF29}" type="datetimeFigureOut">
              <a:rPr lang="nl-NL" smtClean="0"/>
              <a:t>2-6-2022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E37D5D0-CB4A-54DF-D71E-E1789FA10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28E9BDC-14C7-EFA0-B47D-45F71A711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4434-D9E9-47B4-84CA-81A3AD417D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0384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F1C301-7479-57CC-7006-BC3D69F17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8A63F5-A122-8290-3614-A08F3C91E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2703DB9-7F67-4885-1FE2-0B198A3527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E79F6D9-DDBD-0F69-41AD-6F9B99199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7F78D-F1C1-49AE-9128-628D3315EF29}" type="datetimeFigureOut">
              <a:rPr lang="nl-NL" smtClean="0"/>
              <a:t>2-6-2022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9C0DC3B-BC71-0033-9936-7CE028063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15EF16F-E77D-B9F4-D6A8-61B0043AA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4434-D9E9-47B4-84CA-81A3AD417D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6547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D7EA89-6D2C-ACF0-260C-DDD2747C9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748A4AE-0AD6-2A8B-68B3-13EC387CE7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6159DBD-1682-CEF9-BC9B-9D7300FD4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0CF6ED4-42F6-8B9F-FF6C-8D1583E3B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7F78D-F1C1-49AE-9128-628D3315EF29}" type="datetimeFigureOut">
              <a:rPr lang="nl-NL" smtClean="0"/>
              <a:t>2-6-2022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9973D3F-C07A-F4E0-8CC9-440DEA339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9687F19-3CD9-01D7-9427-47EA05C46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4434-D9E9-47B4-84CA-81A3AD417D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8258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AAAC0C1-3E56-529C-D852-8B0B5A619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918D565-0DEA-3832-A171-6622FA3F0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F72EFEF-9438-518C-AF1E-5A8F23EAA4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7F78D-F1C1-49AE-9128-628D3315EF29}" type="datetimeFigureOut">
              <a:rPr lang="nl-NL" smtClean="0"/>
              <a:t>2-6-2022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985166A-968F-B7EE-5C9C-4A49D199EA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B15FDC-7F26-F95B-6B76-0AD83E52EB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04434-D9E9-47B4-84CA-81A3AD417D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6078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8F6A1149-6849-917B-4B8A-BDE0DF5A41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09" t="20303" r="53561" b="912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588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AF9149C-734B-620E-3057-D383840436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35" t="19676" r="7306" b="873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47E30AB5-D097-36B9-FA37-8885EBE3864F}"/>
              </a:ext>
            </a:extLst>
          </p:cNvPr>
          <p:cNvSpPr txBox="1">
            <a:spLocks/>
          </p:cNvSpPr>
          <p:nvPr/>
        </p:nvSpPr>
        <p:spPr>
          <a:xfrm>
            <a:off x="1005979" y="2594463"/>
            <a:ext cx="9245368" cy="37769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800" dirty="0">
                <a:latin typeface="Abadi Extra Light" panose="020B0204020104020204" pitchFamily="34" charset="0"/>
              </a:rPr>
              <a:t>Vul het reflectieformulier in als je dat nog niet gedaan hebt en lever deze in ELO in. </a:t>
            </a:r>
          </a:p>
          <a:p>
            <a:pPr marL="0" indent="0">
              <a:buNone/>
            </a:pPr>
            <a:endParaRPr lang="nl-NL" sz="18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nl-NL" sz="1800" dirty="0">
              <a:latin typeface="Abadi Extra Light" panose="020B0204020104020204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901FA15E-4AA2-22E8-1947-B67433F8A0F0}"/>
              </a:ext>
            </a:extLst>
          </p:cNvPr>
          <p:cNvSpPr txBox="1">
            <a:spLocks/>
          </p:cNvSpPr>
          <p:nvPr/>
        </p:nvSpPr>
        <p:spPr>
          <a:xfrm>
            <a:off x="1005979" y="707444"/>
            <a:ext cx="10168128" cy="1179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4000" b="1" dirty="0">
              <a:latin typeface="Neue Haas Grotesk Text Pro Medi" panose="020B0604020202020204" pitchFamily="34" charset="0"/>
            </a:endParaRPr>
          </a:p>
          <a:p>
            <a:endParaRPr lang="nl-NL" sz="4000" b="1" dirty="0">
              <a:latin typeface="Neue Haas Grotesk Text Pro Medi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6900E049-A74B-7CE7-FF89-79764FDF1B25}"/>
              </a:ext>
            </a:extLst>
          </p:cNvPr>
          <p:cNvSpPr txBox="1">
            <a:spLocks/>
          </p:cNvSpPr>
          <p:nvPr/>
        </p:nvSpPr>
        <p:spPr>
          <a:xfrm>
            <a:off x="1158379" y="859844"/>
            <a:ext cx="10168128" cy="1179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>
                <a:latin typeface="Neue Haas Grotesk Text Pro Medi" panose="020B0604020202020204" pitchFamily="34" charset="0"/>
              </a:rPr>
              <a:t>Reflectieformulier</a:t>
            </a:r>
          </a:p>
          <a:p>
            <a:endParaRPr lang="nl-NL" sz="4000" b="1" dirty="0">
              <a:latin typeface="Neue Haas Grotesk Text Pro Medi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729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ECD175E-34EF-8157-3A15-A81A2AFBE2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54" t="20712" r="7233" b="99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574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AF9149C-734B-620E-3057-D383840436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35" t="19676" r="7306" b="873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47E30AB5-D097-36B9-FA37-8885EBE3864F}"/>
              </a:ext>
            </a:extLst>
          </p:cNvPr>
          <p:cNvSpPr txBox="1">
            <a:spLocks/>
          </p:cNvSpPr>
          <p:nvPr/>
        </p:nvSpPr>
        <p:spPr>
          <a:xfrm>
            <a:off x="1005979" y="2594463"/>
            <a:ext cx="9245368" cy="37769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800" dirty="0">
                <a:latin typeface="Abadi Extra Light" panose="020B0204020104020204" pitchFamily="34" charset="0"/>
              </a:rPr>
              <a:t>Filmpje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0B70AEA-8DC3-0814-0A82-B1B27B9ABE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41" t="20214" r="53693" b="9327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659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AF9149C-734B-620E-3057-D383840436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35" t="19676" r="7306" b="873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47E30AB5-D097-36B9-FA37-8885EBE3864F}"/>
              </a:ext>
            </a:extLst>
          </p:cNvPr>
          <p:cNvSpPr txBox="1">
            <a:spLocks/>
          </p:cNvSpPr>
          <p:nvPr/>
        </p:nvSpPr>
        <p:spPr>
          <a:xfrm>
            <a:off x="1005979" y="2594463"/>
            <a:ext cx="9245368" cy="37769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800" dirty="0">
                <a:latin typeface="Abadi Extra Light" panose="020B0204020104020204" pitchFamily="34" charset="0"/>
              </a:rPr>
              <a:t>Leerstijlen test</a:t>
            </a:r>
          </a:p>
          <a:p>
            <a:r>
              <a:rPr lang="nl-NL" sz="1800" dirty="0">
                <a:latin typeface="Abadi Extra Light" panose="020B0204020104020204" pitchFamily="34" charset="0"/>
              </a:rPr>
              <a:t>Hoe kijk je daar op terug?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AA05ABBF-66A7-53FB-6C0B-B765DED058EA}"/>
              </a:ext>
            </a:extLst>
          </p:cNvPr>
          <p:cNvSpPr txBox="1">
            <a:spLocks/>
          </p:cNvSpPr>
          <p:nvPr/>
        </p:nvSpPr>
        <p:spPr>
          <a:xfrm>
            <a:off x="1005979" y="707444"/>
            <a:ext cx="10168128" cy="1179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>
                <a:latin typeface="Neue Haas Grotesk Text Pro Medi" panose="020B0604020202020204" pitchFamily="34" charset="0"/>
              </a:rPr>
              <a:t>Vorige</a:t>
            </a:r>
            <a:r>
              <a:rPr lang="nl-NL" sz="4000" dirty="0">
                <a:latin typeface="Neue Haas Grotesk Text Pro Medi" panose="020B0604020202020204" pitchFamily="34" charset="0"/>
              </a:rPr>
              <a:t> </a:t>
            </a:r>
            <a:r>
              <a:rPr lang="nl-NL" sz="4000" b="1" dirty="0">
                <a:latin typeface="Neue Haas Grotesk Text Pro Medi" panose="020B0604020202020204" pitchFamily="34" charset="0"/>
              </a:rPr>
              <a:t>les</a:t>
            </a:r>
          </a:p>
          <a:p>
            <a:endParaRPr lang="nl-NL" sz="4000" b="1" dirty="0">
              <a:latin typeface="Neue Haas Grotesk Text Pro Medi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520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AF9149C-734B-620E-3057-D383840436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35" t="19676" r="7306" b="873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47E30AB5-D097-36B9-FA37-8885EBE3864F}"/>
              </a:ext>
            </a:extLst>
          </p:cNvPr>
          <p:cNvSpPr txBox="1">
            <a:spLocks/>
          </p:cNvSpPr>
          <p:nvPr/>
        </p:nvSpPr>
        <p:spPr>
          <a:xfrm>
            <a:off x="1005979" y="2594463"/>
            <a:ext cx="9245368" cy="37769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800" dirty="0">
                <a:latin typeface="Abadi Extra Light" panose="020B0204020104020204" pitchFamily="34" charset="0"/>
              </a:rPr>
              <a:t>Opdrachten maken passend bij jou sterkste leerstijl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51B4CF17-9E52-2E1C-645F-5638BA196854}"/>
              </a:ext>
            </a:extLst>
          </p:cNvPr>
          <p:cNvSpPr txBox="1">
            <a:spLocks/>
          </p:cNvSpPr>
          <p:nvPr/>
        </p:nvSpPr>
        <p:spPr>
          <a:xfrm>
            <a:off x="1005979" y="707444"/>
            <a:ext cx="10168128" cy="1179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>
                <a:latin typeface="Neue Haas Grotesk Text Pro Medi" panose="020B0604020202020204" pitchFamily="34" charset="0"/>
              </a:rPr>
              <a:t>Wat gaan we vandaag doen?</a:t>
            </a:r>
          </a:p>
          <a:p>
            <a:endParaRPr lang="nl-NL" sz="4000" b="1" dirty="0">
              <a:latin typeface="Neue Haas Grotesk Text Pro Medi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342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AF9149C-734B-620E-3057-D383840436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35" t="19676" r="7306" b="8738"/>
          <a:stretch/>
        </p:blipFill>
        <p:spPr>
          <a:xfrm>
            <a:off x="-5957" y="0"/>
            <a:ext cx="12192000" cy="6858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EE70659-45B4-A059-3C51-9F59F2CA79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35" t="20453" r="7379" b="9514"/>
          <a:stretch/>
        </p:blipFill>
        <p:spPr>
          <a:xfrm>
            <a:off x="-5957" y="0"/>
            <a:ext cx="121979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884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AF9149C-734B-620E-3057-D383840436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35" t="19676" r="7306" b="8738"/>
          <a:stretch/>
        </p:blipFill>
        <p:spPr>
          <a:xfrm>
            <a:off x="-411333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47E30AB5-D097-36B9-FA37-8885EBE3864F}"/>
              </a:ext>
            </a:extLst>
          </p:cNvPr>
          <p:cNvSpPr txBox="1">
            <a:spLocks/>
          </p:cNvSpPr>
          <p:nvPr/>
        </p:nvSpPr>
        <p:spPr>
          <a:xfrm>
            <a:off x="1005978" y="2594463"/>
            <a:ext cx="10774689" cy="377697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800" i="1" dirty="0">
                <a:latin typeface="Abadi Extra Light" panose="020B0204020104020204" pitchFamily="34" charset="0"/>
              </a:rPr>
              <a:t>De doener is praktisch ingesteld.</a:t>
            </a:r>
          </a:p>
          <a:p>
            <a:endParaRPr lang="nl-NL" sz="18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r>
              <a:rPr lang="nl-NL" sz="1800" dirty="0">
                <a:latin typeface="Abadi Extra Light" panose="020B0204020104020204" pitchFamily="34" charset="0"/>
              </a:rPr>
              <a:t>Teken de zenuwcel en benoem de onderdelen en functies.</a:t>
            </a:r>
          </a:p>
          <a:p>
            <a:pPr marL="0" indent="0">
              <a:buNone/>
            </a:pPr>
            <a:r>
              <a:rPr lang="nl-NL" sz="1800" dirty="0">
                <a:latin typeface="Abadi Extra Light" panose="020B0204020104020204" pitchFamily="34" charset="0"/>
              </a:rPr>
              <a:t>Maak losse onderdelen als een soort puzzelstukje en voeg deze later samen in een kloppende zenuwcel. </a:t>
            </a:r>
          </a:p>
          <a:p>
            <a:pPr marL="0" indent="0">
              <a:buNone/>
            </a:pPr>
            <a:endParaRPr lang="nl-NL" sz="18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r>
              <a:rPr lang="nl-NL" sz="1800" dirty="0">
                <a:latin typeface="Abadi Extra Light" panose="020B0204020104020204" pitchFamily="34" charset="0"/>
              </a:rPr>
              <a:t>Doen? 		Individueel</a:t>
            </a:r>
          </a:p>
          <a:p>
            <a:pPr marL="0" indent="0">
              <a:buNone/>
            </a:pPr>
            <a:r>
              <a:rPr lang="nl-NL" sz="1800" dirty="0">
                <a:latin typeface="Abadi Extra Light" panose="020B0204020104020204" pitchFamily="34" charset="0"/>
              </a:rPr>
              <a:t>Hulpmiddel?	Aantekeningen zenuwstelsel, Ontwikkelcentrum &amp; Google</a:t>
            </a:r>
          </a:p>
          <a:p>
            <a:pPr marL="0" indent="0">
              <a:buNone/>
            </a:pPr>
            <a:r>
              <a:rPr lang="nl-NL" sz="1800" dirty="0">
                <a:latin typeface="Abadi Extra Light" panose="020B0204020104020204" pitchFamily="34" charset="0"/>
              </a:rPr>
              <a:t>Samenvoegen?	Eventueel met hulp van één klasgenoot.</a:t>
            </a:r>
          </a:p>
          <a:p>
            <a:pPr marL="0" indent="0">
              <a:buNone/>
            </a:pPr>
            <a:r>
              <a:rPr lang="nl-NL" sz="1800" dirty="0">
                <a:latin typeface="Abadi Extra Light" panose="020B0204020104020204" pitchFamily="34" charset="0"/>
              </a:rPr>
              <a:t>Klaar?		Laat het controleren door een klasgenoot &amp; vorm een groepje voor de kletspot ‘Zenuwstelsel’</a:t>
            </a:r>
          </a:p>
          <a:p>
            <a:pPr marL="0" indent="0">
              <a:buNone/>
            </a:pPr>
            <a:r>
              <a:rPr lang="nl-NL" sz="1800" dirty="0">
                <a:latin typeface="Abadi Extra Light" panose="020B0204020104020204" pitchFamily="34" charset="0"/>
              </a:rPr>
              <a:t>Opslaan?		Ja, maak een foto van het eindresultaat en voeg deze toe in het reflectieformulier. </a:t>
            </a:r>
          </a:p>
          <a:p>
            <a:pPr marL="0" indent="0">
              <a:buNone/>
            </a:pPr>
            <a:r>
              <a:rPr lang="nl-NL" sz="1800" dirty="0">
                <a:latin typeface="Abadi Extra Light" panose="020B0204020104020204" pitchFamily="34" charset="0"/>
              </a:rPr>
              <a:t>Reflectie?		Ja, vul het reflectieformulier in en lever deze in ELO in. </a:t>
            </a:r>
          </a:p>
          <a:p>
            <a:pPr marL="0" indent="0">
              <a:buNone/>
            </a:pPr>
            <a:endParaRPr lang="nl-NL" sz="1800" dirty="0">
              <a:latin typeface="Abadi Extra Light" panose="020B0204020104020204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901FA15E-4AA2-22E8-1947-B67433F8A0F0}"/>
              </a:ext>
            </a:extLst>
          </p:cNvPr>
          <p:cNvSpPr txBox="1">
            <a:spLocks/>
          </p:cNvSpPr>
          <p:nvPr/>
        </p:nvSpPr>
        <p:spPr>
          <a:xfrm>
            <a:off x="1005979" y="707444"/>
            <a:ext cx="10168128" cy="1179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>
                <a:latin typeface="Neue Haas Grotesk Text Pro Medi" panose="020B0604020202020204" pitchFamily="34" charset="0"/>
              </a:rPr>
              <a:t>Opdracht doener (30 minuten)</a:t>
            </a:r>
          </a:p>
          <a:p>
            <a:endParaRPr lang="nl-NL" sz="4000" b="1" dirty="0">
              <a:latin typeface="Neue Haas Grotesk Text Pro Medi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543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AF9149C-734B-620E-3057-D383840436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35" t="19676" r="7306" b="873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47E30AB5-D097-36B9-FA37-8885EBE3864F}"/>
              </a:ext>
            </a:extLst>
          </p:cNvPr>
          <p:cNvSpPr txBox="1">
            <a:spLocks/>
          </p:cNvSpPr>
          <p:nvPr/>
        </p:nvSpPr>
        <p:spPr>
          <a:xfrm>
            <a:off x="1005979" y="2594463"/>
            <a:ext cx="9245368" cy="37769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800" i="1" dirty="0">
                <a:latin typeface="Abadi Extra Light" panose="020B0204020104020204" pitchFamily="34" charset="0"/>
              </a:rPr>
              <a:t>De denker is theoretisch ingesteld</a:t>
            </a:r>
          </a:p>
          <a:p>
            <a:endParaRPr lang="nl-NL" sz="1800" i="1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r>
              <a:rPr lang="nl-NL" sz="1800" dirty="0">
                <a:latin typeface="Abadi Extra Light" panose="020B0204020104020204" pitchFamily="34" charset="0"/>
              </a:rPr>
              <a:t>Maak de casussen in Word.</a:t>
            </a:r>
          </a:p>
          <a:p>
            <a:pPr marL="0" indent="0">
              <a:buNone/>
            </a:pPr>
            <a:endParaRPr lang="nl-NL" sz="18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r>
              <a:rPr lang="nl-NL" sz="1800" dirty="0">
                <a:latin typeface="Abadi Extra Light" panose="020B0204020104020204" pitchFamily="34" charset="0"/>
              </a:rPr>
              <a:t>Doen?		Individueel</a:t>
            </a:r>
          </a:p>
          <a:p>
            <a:pPr marL="0" indent="0">
              <a:buNone/>
            </a:pPr>
            <a:r>
              <a:rPr lang="nl-NL" sz="1800" dirty="0">
                <a:latin typeface="Abadi Extra Light" panose="020B0204020104020204" pitchFamily="34" charset="0"/>
              </a:rPr>
              <a:t>Hulp?		Eventueel met één klasgenoot.</a:t>
            </a:r>
          </a:p>
          <a:p>
            <a:pPr marL="0" indent="0">
              <a:buNone/>
            </a:pPr>
            <a:r>
              <a:rPr lang="nl-NL" sz="1800" dirty="0">
                <a:latin typeface="Abadi Extra Light" panose="020B0204020104020204" pitchFamily="34" charset="0"/>
              </a:rPr>
              <a:t>Hulpmiddel?	Aantekeningen zenuwstelsel, Ontwikkelcentrum &amp; Google</a:t>
            </a:r>
          </a:p>
          <a:p>
            <a:pPr marL="0" indent="0">
              <a:buNone/>
            </a:pPr>
            <a:r>
              <a:rPr lang="nl-NL" sz="1800" dirty="0">
                <a:latin typeface="Abadi Extra Light" panose="020B0204020104020204" pitchFamily="34" charset="0"/>
              </a:rPr>
              <a:t>Klaar?		Laat het controleren door een klasgenoot.</a:t>
            </a:r>
          </a:p>
          <a:p>
            <a:pPr marL="0" indent="0">
              <a:buNone/>
            </a:pPr>
            <a:r>
              <a:rPr lang="nl-NL" sz="1800" dirty="0">
                <a:latin typeface="Abadi Extra Light" panose="020B0204020104020204" pitchFamily="34" charset="0"/>
              </a:rPr>
              <a:t>Opslaan?		Ja, lever het bestand in ELO in.</a:t>
            </a:r>
          </a:p>
          <a:p>
            <a:pPr marL="0" indent="0">
              <a:buNone/>
            </a:pPr>
            <a:r>
              <a:rPr lang="nl-NL" sz="1800" dirty="0">
                <a:latin typeface="Abadi Extra Light" panose="020B0204020104020204" pitchFamily="34" charset="0"/>
              </a:rPr>
              <a:t>Reflectie?		Ja, vul het reflectieformulier in en lever het in ELO in. </a:t>
            </a:r>
          </a:p>
          <a:p>
            <a:pPr marL="0" indent="0">
              <a:buNone/>
            </a:pPr>
            <a:endParaRPr lang="nl-NL" sz="18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nl-NL" sz="1800" dirty="0">
              <a:latin typeface="Abadi Extra Light" panose="020B0204020104020204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901FA15E-4AA2-22E8-1947-B67433F8A0F0}"/>
              </a:ext>
            </a:extLst>
          </p:cNvPr>
          <p:cNvSpPr txBox="1">
            <a:spLocks/>
          </p:cNvSpPr>
          <p:nvPr/>
        </p:nvSpPr>
        <p:spPr>
          <a:xfrm>
            <a:off x="1005979" y="707444"/>
            <a:ext cx="10168128" cy="1179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>
                <a:latin typeface="Neue Haas Grotesk Text Pro Medi" panose="020B0604020202020204" pitchFamily="34" charset="0"/>
              </a:rPr>
              <a:t>Opdracht denker (30 minuten)	</a:t>
            </a:r>
          </a:p>
          <a:p>
            <a:endParaRPr lang="nl-NL" sz="4000" b="1" dirty="0">
              <a:latin typeface="Neue Haas Grotesk Text Pro Medi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014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AF9149C-734B-620E-3057-D383840436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35" t="19676" r="7306" b="873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47E30AB5-D097-36B9-FA37-8885EBE3864F}"/>
              </a:ext>
            </a:extLst>
          </p:cNvPr>
          <p:cNvSpPr txBox="1">
            <a:spLocks/>
          </p:cNvSpPr>
          <p:nvPr/>
        </p:nvSpPr>
        <p:spPr>
          <a:xfrm>
            <a:off x="1005979" y="2484022"/>
            <a:ext cx="11186021" cy="377697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800" i="1" dirty="0">
                <a:latin typeface="Abadi Extra Light" panose="020B0204020104020204" pitchFamily="34" charset="0"/>
              </a:rPr>
              <a:t>De dromer doet eerst onderzoek en gaat daarna aan de slag</a:t>
            </a:r>
          </a:p>
          <a:p>
            <a:endParaRPr lang="nl-NL" sz="1800" i="1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r>
              <a:rPr lang="nl-NL" sz="1800" dirty="0">
                <a:latin typeface="Abadi Extra Light" panose="020B0204020104020204" pitchFamily="34" charset="0"/>
              </a:rPr>
              <a:t>Je gaat een filmpje maken van maximaal 5 minuten over een ziekte welke te maken heeft met het zenuwstelsel. </a:t>
            </a:r>
          </a:p>
          <a:p>
            <a:pPr marL="0" indent="0">
              <a:buNone/>
            </a:pPr>
            <a:r>
              <a:rPr lang="nl-NL" sz="1800" dirty="0">
                <a:latin typeface="Abadi Extra Light" panose="020B0204020104020204" pitchFamily="34" charset="0"/>
              </a:rPr>
              <a:t>Je bepaalt zelf welke onderdelen besproken moeten worden volgens jou.</a:t>
            </a:r>
          </a:p>
          <a:p>
            <a:pPr marL="0" indent="0">
              <a:buNone/>
            </a:pPr>
            <a:endParaRPr lang="nl-NL" sz="18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r>
              <a:rPr lang="nl-NL" sz="1800" dirty="0">
                <a:latin typeface="Abadi Extra Light" panose="020B0204020104020204" pitchFamily="34" charset="0"/>
              </a:rPr>
              <a:t>Doen?		Individueel</a:t>
            </a:r>
          </a:p>
          <a:p>
            <a:pPr marL="0" indent="0">
              <a:buNone/>
            </a:pPr>
            <a:r>
              <a:rPr lang="nl-NL" sz="1800" dirty="0">
                <a:latin typeface="Abadi Extra Light" panose="020B0204020104020204" pitchFamily="34" charset="0"/>
              </a:rPr>
              <a:t>Hulp?		Eventueel met één klasgenoot.</a:t>
            </a:r>
          </a:p>
          <a:p>
            <a:pPr marL="0" indent="0">
              <a:buNone/>
            </a:pPr>
            <a:r>
              <a:rPr lang="nl-NL" sz="1800" dirty="0">
                <a:latin typeface="Abadi Extra Light" panose="020B0204020104020204" pitchFamily="34" charset="0"/>
              </a:rPr>
              <a:t>Hulpmiddel?	Aantekeningen zenuwstelsel, Ontwikkelcentrum &amp; Google</a:t>
            </a:r>
          </a:p>
          <a:p>
            <a:pPr marL="0" indent="0">
              <a:buNone/>
            </a:pPr>
            <a:r>
              <a:rPr lang="nl-NL" sz="1800" dirty="0">
                <a:latin typeface="Abadi Extra Light" panose="020B0204020104020204" pitchFamily="34" charset="0"/>
              </a:rPr>
              <a:t>Klaar?		Laat het bekijken door een klasgenoot.</a:t>
            </a:r>
          </a:p>
          <a:p>
            <a:pPr marL="0" indent="0">
              <a:buNone/>
            </a:pPr>
            <a:r>
              <a:rPr lang="nl-NL" sz="1800" dirty="0">
                <a:latin typeface="Abadi Extra Light" panose="020B0204020104020204" pitchFamily="34" charset="0"/>
              </a:rPr>
              <a:t>Opslaan?		Ja, lever het bestand in ELO in.</a:t>
            </a:r>
          </a:p>
          <a:p>
            <a:pPr marL="0" indent="0">
              <a:buNone/>
            </a:pPr>
            <a:r>
              <a:rPr lang="nl-NL" sz="1800" dirty="0">
                <a:latin typeface="Abadi Extra Light" panose="020B0204020104020204" pitchFamily="34" charset="0"/>
              </a:rPr>
              <a:t>Reflectie?		Ja, vul het reflectieformulier in en lever het in ELO in. </a:t>
            </a:r>
          </a:p>
          <a:p>
            <a:pPr marL="0" indent="0">
              <a:buNone/>
            </a:pPr>
            <a:endParaRPr lang="nl-NL" sz="18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nl-NL" sz="18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nl-NL" sz="18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nl-NL" sz="18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nl-NL" sz="1800" dirty="0">
              <a:latin typeface="Abadi Extra Light" panose="020B0204020104020204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901FA15E-4AA2-22E8-1947-B67433F8A0F0}"/>
              </a:ext>
            </a:extLst>
          </p:cNvPr>
          <p:cNvSpPr txBox="1">
            <a:spLocks/>
          </p:cNvSpPr>
          <p:nvPr/>
        </p:nvSpPr>
        <p:spPr>
          <a:xfrm>
            <a:off x="1005979" y="707444"/>
            <a:ext cx="10168128" cy="1179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>
                <a:latin typeface="Neue Haas Grotesk Text Pro Medi" panose="020B0604020202020204" pitchFamily="34" charset="0"/>
              </a:rPr>
              <a:t>Opdracht dromer (30 minuten)</a:t>
            </a:r>
          </a:p>
          <a:p>
            <a:endParaRPr lang="nl-NL" sz="4000" b="1" dirty="0">
              <a:latin typeface="Neue Haas Grotesk Text Pro Medi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410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AF9149C-734B-620E-3057-D383840436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35" t="19676" r="7306" b="873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47E30AB5-D097-36B9-FA37-8885EBE3864F}"/>
              </a:ext>
            </a:extLst>
          </p:cNvPr>
          <p:cNvSpPr txBox="1">
            <a:spLocks/>
          </p:cNvSpPr>
          <p:nvPr/>
        </p:nvSpPr>
        <p:spPr>
          <a:xfrm>
            <a:off x="1005979" y="2594463"/>
            <a:ext cx="9245368" cy="37769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800" i="1" dirty="0">
                <a:latin typeface="Abadi Extra Light" panose="020B0204020104020204" pitchFamily="34" charset="0"/>
              </a:rPr>
              <a:t>De beslisser handelt doelgericht en maakt gemakkelijk beslissingen</a:t>
            </a:r>
          </a:p>
          <a:p>
            <a:endParaRPr lang="nl-NL" sz="1800" i="1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r>
              <a:rPr lang="nl-NL" sz="1800" dirty="0">
                <a:latin typeface="Abadi Extra Light" panose="020B0204020104020204" pitchFamily="34" charset="0"/>
              </a:rPr>
              <a:t>Vul het werkblad ‘Zenuwstelsel’ in met de vragen over het zenuwstelsel. </a:t>
            </a:r>
          </a:p>
          <a:p>
            <a:pPr marL="0" indent="0">
              <a:buNone/>
            </a:pPr>
            <a:endParaRPr lang="nl-NL" sz="18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r>
              <a:rPr lang="nl-NL" sz="1800" dirty="0">
                <a:latin typeface="Abadi Extra Light" panose="020B0204020104020204" pitchFamily="34" charset="0"/>
              </a:rPr>
              <a:t>Doen?		Individueel</a:t>
            </a:r>
          </a:p>
          <a:p>
            <a:pPr marL="0" indent="0">
              <a:buNone/>
            </a:pPr>
            <a:r>
              <a:rPr lang="nl-NL" sz="1800" dirty="0">
                <a:latin typeface="Abadi Extra Light" panose="020B0204020104020204" pitchFamily="34" charset="0"/>
              </a:rPr>
              <a:t>Hulp?		Eventueel met één klasgenoot.</a:t>
            </a:r>
          </a:p>
          <a:p>
            <a:pPr marL="0" indent="0">
              <a:buNone/>
            </a:pPr>
            <a:r>
              <a:rPr lang="nl-NL" sz="1800" dirty="0">
                <a:latin typeface="Abadi Extra Light" panose="020B0204020104020204" pitchFamily="34" charset="0"/>
              </a:rPr>
              <a:t>Hulpmiddel?	Aantekeningen zenuwstelsel, Ontwikkelcentrum &amp; Google</a:t>
            </a:r>
          </a:p>
          <a:p>
            <a:pPr marL="0" indent="0">
              <a:buNone/>
            </a:pPr>
            <a:r>
              <a:rPr lang="nl-NL" sz="1800" dirty="0">
                <a:latin typeface="Abadi Extra Light" panose="020B0204020104020204" pitchFamily="34" charset="0"/>
              </a:rPr>
              <a:t>Klaar?		Laat het nakijken door een klasgenoot.</a:t>
            </a:r>
          </a:p>
          <a:p>
            <a:pPr marL="0" indent="0">
              <a:buNone/>
            </a:pPr>
            <a:r>
              <a:rPr lang="nl-NL" sz="1800" dirty="0">
                <a:latin typeface="Abadi Extra Light" panose="020B0204020104020204" pitchFamily="34" charset="0"/>
              </a:rPr>
              <a:t>Opslaan?		Ja, lever het bestand in ELO in.</a:t>
            </a:r>
          </a:p>
          <a:p>
            <a:pPr marL="0" indent="0">
              <a:buNone/>
            </a:pPr>
            <a:r>
              <a:rPr lang="nl-NL" sz="1800" dirty="0">
                <a:latin typeface="Abadi Extra Light" panose="020B0204020104020204" pitchFamily="34" charset="0"/>
              </a:rPr>
              <a:t>Reflectie?		Ja, vul het reflectieformulier in en lever het in ELO in. </a:t>
            </a:r>
          </a:p>
          <a:p>
            <a:pPr marL="0" indent="0">
              <a:buNone/>
            </a:pPr>
            <a:endParaRPr lang="nl-NL" sz="1800" dirty="0">
              <a:latin typeface="Abadi Extra Light" panose="020B0204020104020204" pitchFamily="34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901FA15E-4AA2-22E8-1947-B67433F8A0F0}"/>
              </a:ext>
            </a:extLst>
          </p:cNvPr>
          <p:cNvSpPr txBox="1">
            <a:spLocks/>
          </p:cNvSpPr>
          <p:nvPr/>
        </p:nvSpPr>
        <p:spPr>
          <a:xfrm>
            <a:off x="1005979" y="707444"/>
            <a:ext cx="10168128" cy="1179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>
                <a:latin typeface="Neue Haas Grotesk Text Pro Medi" panose="020B0604020202020204" pitchFamily="34" charset="0"/>
              </a:rPr>
              <a:t>Opdracht beslisser (30 minuten)</a:t>
            </a:r>
          </a:p>
          <a:p>
            <a:endParaRPr lang="nl-NL" sz="4000" b="1" dirty="0">
              <a:latin typeface="Neue Haas Grotesk Text Pro Medi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77041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450</Words>
  <Application>Microsoft Office PowerPoint</Application>
  <PresentationFormat>Breedbeeld</PresentationFormat>
  <Paragraphs>57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7" baseType="lpstr">
      <vt:lpstr>Abadi Extra Light</vt:lpstr>
      <vt:lpstr>Arial</vt:lpstr>
      <vt:lpstr>Calibri</vt:lpstr>
      <vt:lpstr>Calibri Light</vt:lpstr>
      <vt:lpstr>Neue Haas Grotesk Text Pro Medi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Bloem,Megan</dc:creator>
  <cp:lastModifiedBy>Bloem,Megan</cp:lastModifiedBy>
  <cp:revision>11</cp:revision>
  <dcterms:created xsi:type="dcterms:W3CDTF">2022-05-16T08:09:24Z</dcterms:created>
  <dcterms:modified xsi:type="dcterms:W3CDTF">2022-06-02T13:43:26Z</dcterms:modified>
</cp:coreProperties>
</file>